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63" r:id="rId6"/>
    <p:sldId id="371" r:id="rId7"/>
    <p:sldId id="365" r:id="rId8"/>
    <p:sldId id="367" r:id="rId9"/>
    <p:sldId id="364" r:id="rId10"/>
    <p:sldId id="368" r:id="rId11"/>
    <p:sldId id="369" r:id="rId12"/>
    <p:sldId id="370" r:id="rId13"/>
    <p:sldId id="366"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836" autoAdjust="0"/>
    <p:restoredTop sz="94720" autoAdjust="0"/>
  </p:normalViewPr>
  <p:slideViewPr>
    <p:cSldViewPr snapToGrid="0">
      <p:cViewPr varScale="1">
        <p:scale>
          <a:sx n="120" d="100"/>
          <a:sy n="120" d="100"/>
        </p:scale>
        <p:origin x="876"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D9DF9-24D4-88BE-6B5B-7C66DA1F48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5A4BCF-D3FB-FEB7-3C1B-B7B4D5591D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B7150B-7B44-7BE4-358C-605752442CA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6FEB025-F556-C63A-4677-C50969A70AF3}"/>
              </a:ext>
            </a:extLst>
          </p:cNvPr>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449814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351161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TSG#106 (Rel-20 5G-A Workshop)	</a:t>
            </a:r>
          </a:p>
          <a:p>
            <a:pPr eaLnBrk="1" hangingPunct="1">
              <a:defRPr/>
            </a:pPr>
            <a:r>
              <a:rPr lang="fi-FI" altLang="en-US" sz="1400" b="1" dirty="0">
                <a:latin typeface="Arial "/>
              </a:rPr>
              <a:t>Madrid, Spain, Dec 10 – 14, 2024</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SP-24xxxx</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Rel-20 5G-A Views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30946" y="4589463"/>
            <a:ext cx="7886700" cy="1500187"/>
          </a:xfrm>
        </p:spPr>
        <p:txBody>
          <a:bodyPr/>
          <a:lstStyle/>
          <a:p>
            <a:pPr marL="0" indent="0" eaLnBrk="1" hangingPunct="1">
              <a:buFontTx/>
              <a:buNone/>
            </a:pPr>
            <a:r>
              <a:rPr lang="en-GB" altLang="en-US" dirty="0"/>
              <a:t>CableLabs, Charter Communications, Comcast</a:t>
            </a:r>
          </a:p>
        </p:txBody>
      </p:sp>
      <p:sp>
        <p:nvSpPr>
          <p:cNvPr id="2" name="TextBox 1">
            <a:extLst>
              <a:ext uri="{FF2B5EF4-FFF2-40B4-BE49-F238E27FC236}">
                <a16:creationId xmlns:a16="http://schemas.microsoft.com/office/drawing/2014/main" id="{09CB5F34-F081-5E6C-8273-AE4DF5D755F1}"/>
              </a:ext>
            </a:extLst>
          </p:cNvPr>
          <p:cNvSpPr txBox="1"/>
          <p:nvPr/>
        </p:nvSpPr>
        <p:spPr>
          <a:xfrm>
            <a:off x="10025647" y="92716"/>
            <a:ext cx="1338828" cy="369332"/>
          </a:xfrm>
          <a:prstGeom prst="rect">
            <a:avLst/>
          </a:prstGeom>
          <a:solidFill>
            <a:schemeClr val="bg1"/>
          </a:solidFill>
        </p:spPr>
        <p:txBody>
          <a:bodyPr wrap="none" rtlCol="0">
            <a:spAutoFit/>
          </a:bodyPr>
          <a:lstStyle/>
          <a:p>
            <a:r>
              <a:rPr lang="en-US" dirty="0">
                <a:solidFill>
                  <a:srgbClr val="0000FF"/>
                </a:solidFill>
              </a:rPr>
              <a:t>SP-241675</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2863849"/>
            <a:ext cx="10515600" cy="1130301"/>
          </a:xfrm>
        </p:spPr>
        <p:txBody>
          <a:bodyPr/>
          <a:lstStyle/>
          <a:p>
            <a:r>
              <a:rPr lang="en-GB" altLang="en-US" dirty="0"/>
              <a:t>Thank you</a:t>
            </a:r>
          </a:p>
        </p:txBody>
      </p:sp>
      <p:sp>
        <p:nvSpPr>
          <p:cNvPr id="2" name="TextBox 1">
            <a:extLst>
              <a:ext uri="{FF2B5EF4-FFF2-40B4-BE49-F238E27FC236}">
                <a16:creationId xmlns:a16="http://schemas.microsoft.com/office/drawing/2014/main" id="{289977FD-9541-6935-E92D-A409035784E8}"/>
              </a:ext>
            </a:extLst>
          </p:cNvPr>
          <p:cNvSpPr txBox="1"/>
          <p:nvPr/>
        </p:nvSpPr>
        <p:spPr>
          <a:xfrm>
            <a:off x="10062595" y="104861"/>
            <a:ext cx="1338828" cy="369332"/>
          </a:xfrm>
          <a:prstGeom prst="rect">
            <a:avLst/>
          </a:prstGeom>
          <a:solidFill>
            <a:schemeClr val="bg1"/>
          </a:solidFill>
        </p:spPr>
        <p:txBody>
          <a:bodyPr wrap="none" rtlCol="0">
            <a:spAutoFit/>
          </a:bodyPr>
          <a:lstStyle/>
          <a:p>
            <a:r>
              <a:rPr lang="en-US" dirty="0">
                <a:solidFill>
                  <a:srgbClr val="0000FF"/>
                </a:solidFill>
              </a:rPr>
              <a:t>SP-241675</a:t>
            </a:r>
          </a:p>
        </p:txBody>
      </p:sp>
    </p:spTree>
    <p:extLst>
      <p:ext uri="{BB962C8B-B14F-4D97-AF65-F5344CB8AC3E}">
        <p14:creationId xmlns:p14="http://schemas.microsoft.com/office/powerpoint/2010/main" val="242453817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sz="2400" dirty="0"/>
              <a:t>Rel-20 5G-A should aim to resolve any open aspects on 5G features specified in earlier releases</a:t>
            </a:r>
          </a:p>
          <a:p>
            <a:endParaRPr lang="en-US" altLang="en-US" sz="2400" dirty="0"/>
          </a:p>
          <a:p>
            <a:r>
              <a:rPr lang="en-US" altLang="en-US" sz="2400" dirty="0"/>
              <a:t>Rel-20 5G-A should not aim to introduce any significant changes to the 5G architecture at this late stage leading to market fragmentation</a:t>
            </a:r>
          </a:p>
          <a:p>
            <a:endParaRPr lang="en-US" altLang="en-US" sz="2400" dirty="0"/>
          </a:p>
          <a:p>
            <a:r>
              <a:rPr lang="en-US" altLang="en-US" sz="2400" dirty="0"/>
              <a:t>Inter-working aspects between different specified features and addressing any operational aspects should be prioritized</a:t>
            </a:r>
          </a:p>
          <a:p>
            <a:endParaRPr lang="en-US" altLang="en-US" sz="2400" dirty="0"/>
          </a:p>
          <a:p>
            <a:r>
              <a:rPr lang="en-US" altLang="en-US" sz="2400" dirty="0"/>
              <a:t>Maintenance for Rel-20 5G-A should be provided sufficient time at similar level as in Rel-19</a:t>
            </a:r>
          </a:p>
        </p:txBody>
      </p:sp>
      <p:sp>
        <p:nvSpPr>
          <p:cNvPr id="2" name="TextBox 1">
            <a:extLst>
              <a:ext uri="{FF2B5EF4-FFF2-40B4-BE49-F238E27FC236}">
                <a16:creationId xmlns:a16="http://schemas.microsoft.com/office/drawing/2014/main" id="{ED378BDC-E224-C91F-B239-D0C83D33078C}"/>
              </a:ext>
            </a:extLst>
          </p:cNvPr>
          <p:cNvSpPr txBox="1"/>
          <p:nvPr/>
        </p:nvSpPr>
        <p:spPr>
          <a:xfrm>
            <a:off x="10192624" y="100667"/>
            <a:ext cx="1338828" cy="369332"/>
          </a:xfrm>
          <a:prstGeom prst="rect">
            <a:avLst/>
          </a:prstGeom>
          <a:solidFill>
            <a:schemeClr val="bg1"/>
          </a:solidFill>
        </p:spPr>
        <p:txBody>
          <a:bodyPr wrap="none" rtlCol="0">
            <a:spAutoFit/>
          </a:bodyPr>
          <a:lstStyle/>
          <a:p>
            <a:r>
              <a:rPr lang="en-US" dirty="0">
                <a:solidFill>
                  <a:srgbClr val="0000FF"/>
                </a:solidFill>
              </a:rPr>
              <a:t>SP-241675</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F1A6ED-7138-3603-34CA-45F0A05DE525}"/>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21C6E5E9-EB93-2059-B25F-59F2E4C3C9E1}"/>
              </a:ext>
            </a:extLst>
          </p:cNvPr>
          <p:cNvSpPr>
            <a:spLocks noGrp="1"/>
          </p:cNvSpPr>
          <p:nvPr>
            <p:ph type="title"/>
          </p:nvPr>
        </p:nvSpPr>
        <p:spPr/>
        <p:txBody>
          <a:bodyPr/>
          <a:lstStyle/>
          <a:p>
            <a:r>
              <a:rPr lang="en-GB" altLang="en-US" dirty="0"/>
              <a:t>Rel-20 5G-A:6G Split</a:t>
            </a:r>
          </a:p>
        </p:txBody>
      </p:sp>
      <p:sp>
        <p:nvSpPr>
          <p:cNvPr id="6147" name="Content Placeholder 2">
            <a:extLst>
              <a:ext uri="{FF2B5EF4-FFF2-40B4-BE49-F238E27FC236}">
                <a16:creationId xmlns:a16="http://schemas.microsoft.com/office/drawing/2014/main" id="{81796224-60D3-CF68-FC60-39F766426B26}"/>
              </a:ext>
            </a:extLst>
          </p:cNvPr>
          <p:cNvSpPr>
            <a:spLocks noGrp="1"/>
          </p:cNvSpPr>
          <p:nvPr>
            <p:ph idx="1"/>
          </p:nvPr>
        </p:nvSpPr>
        <p:spPr/>
        <p:txBody>
          <a:bodyPr/>
          <a:lstStyle/>
          <a:p>
            <a:r>
              <a:rPr lang="en-US" altLang="en-US" sz="2400" dirty="0"/>
              <a:t>A 30:70 split between the 5G-A and 6G study items would be ideal to resolve any open 5G issues and study new 6G features.</a:t>
            </a:r>
          </a:p>
          <a:p>
            <a:endParaRPr lang="en-US" altLang="en-US" sz="2400" dirty="0"/>
          </a:p>
          <a:p>
            <a:r>
              <a:rPr lang="en-US" altLang="en-US" sz="2400" dirty="0"/>
              <a:t>Regarding the release length -</a:t>
            </a:r>
          </a:p>
          <a:p>
            <a:pPr lvl="1"/>
            <a:r>
              <a:rPr lang="en-US" altLang="en-US" dirty="0"/>
              <a:t>A 21 months release length, when considering both complexity and urgency.</a:t>
            </a:r>
          </a:p>
          <a:p>
            <a:pPr lvl="1"/>
            <a:r>
              <a:rPr lang="en-US" altLang="en-US" dirty="0"/>
              <a:t>A 24 months release length, when considering only complexity.</a:t>
            </a:r>
          </a:p>
        </p:txBody>
      </p:sp>
      <p:sp>
        <p:nvSpPr>
          <p:cNvPr id="2" name="TextBox 1">
            <a:extLst>
              <a:ext uri="{FF2B5EF4-FFF2-40B4-BE49-F238E27FC236}">
                <a16:creationId xmlns:a16="http://schemas.microsoft.com/office/drawing/2014/main" id="{C8AB5045-0BA7-D70D-77A0-58D4D5E9D714}"/>
              </a:ext>
            </a:extLst>
          </p:cNvPr>
          <p:cNvSpPr txBox="1"/>
          <p:nvPr/>
        </p:nvSpPr>
        <p:spPr>
          <a:xfrm>
            <a:off x="10192624" y="100667"/>
            <a:ext cx="1338828" cy="369332"/>
          </a:xfrm>
          <a:prstGeom prst="rect">
            <a:avLst/>
          </a:prstGeom>
          <a:solidFill>
            <a:schemeClr val="bg1"/>
          </a:solidFill>
        </p:spPr>
        <p:txBody>
          <a:bodyPr wrap="none" rtlCol="0">
            <a:spAutoFit/>
          </a:bodyPr>
          <a:lstStyle/>
          <a:p>
            <a:r>
              <a:rPr lang="en-US" dirty="0">
                <a:solidFill>
                  <a:srgbClr val="0000FF"/>
                </a:solidFill>
              </a:rPr>
              <a:t>SP-241675</a:t>
            </a:r>
          </a:p>
        </p:txBody>
      </p:sp>
    </p:spTree>
    <p:extLst>
      <p:ext uri="{BB962C8B-B14F-4D97-AF65-F5344CB8AC3E}">
        <p14:creationId xmlns:p14="http://schemas.microsoft.com/office/powerpoint/2010/main" val="394933122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Rel-20 5G-A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065157619"/>
              </p:ext>
            </p:extLst>
          </p:nvPr>
        </p:nvGraphicFramePr>
        <p:xfrm>
          <a:off x="65318" y="1767878"/>
          <a:ext cx="12070284" cy="489204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dirty="0"/>
                        <a:t>1</a:t>
                      </a:r>
                    </a:p>
                  </a:txBody>
                  <a:tcPr/>
                </a:tc>
                <a:tc>
                  <a:txBody>
                    <a:bodyPr/>
                    <a:lstStyle/>
                    <a:p>
                      <a:r>
                        <a:rPr lang="en-US" sz="1100" b="1" dirty="0"/>
                        <a:t>XRM</a:t>
                      </a:r>
                    </a:p>
                    <a:p>
                      <a:endParaRPr lang="en-US" sz="1100" dirty="0"/>
                    </a:p>
                    <a:p>
                      <a:r>
                        <a:rPr lang="en-US" sz="1100" dirty="0"/>
                        <a:t>(See slide 6 for more details)</a:t>
                      </a:r>
                    </a:p>
                  </a:txBody>
                  <a:tcPr/>
                </a:tc>
                <a:tc>
                  <a:txBody>
                    <a:bodyPr/>
                    <a:lstStyle/>
                    <a:p>
                      <a:pPr marL="0" indent="0">
                        <a:buFont typeface="+mj-lt"/>
                        <a:buNone/>
                      </a:pPr>
                      <a:r>
                        <a:rPr lang="en-US" sz="1100" kern="1200" dirty="0">
                          <a:solidFill>
                            <a:schemeClr val="dk1"/>
                          </a:solidFill>
                          <a:effectLst/>
                          <a:latin typeface="+mn-lt"/>
                          <a:ea typeface="+mn-ea"/>
                          <a:cs typeface="+mn-cs"/>
                        </a:rPr>
                        <a:t>L4S and PDU Set XRM features have been specified for 3GPP access and non-3GPP accesses in Rel-18 and Rel-19. However, how these features would interwork with the ATSSS feature has not been addressed. Also, the impact of energy-saving strategies on low-latency traffic has not been studied.</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includes defining - </a:t>
                      </a:r>
                    </a:p>
                    <a:p>
                      <a:pPr marL="228600" indent="-228600">
                        <a:buFont typeface="+mj-lt"/>
                        <a:buAutoNum type="arabicPeriod"/>
                      </a:pPr>
                      <a:r>
                        <a:rPr lang="en-US" sz="1100" kern="1200" dirty="0">
                          <a:solidFill>
                            <a:schemeClr val="dk1"/>
                          </a:solidFill>
                          <a:effectLst/>
                          <a:latin typeface="+mn-lt"/>
                          <a:ea typeface="+mn-ea"/>
                          <a:cs typeface="+mn-cs"/>
                        </a:rPr>
                        <a:t>How L4S works for MA-PDU sessions.</a:t>
                      </a:r>
                    </a:p>
                    <a:p>
                      <a:pPr marL="228600" indent="-228600">
                        <a:buFont typeface="+mj-lt"/>
                        <a:buAutoNum type="arabicPeriod"/>
                      </a:pPr>
                      <a:r>
                        <a:rPr lang="en-US" sz="1100" kern="1200" dirty="0">
                          <a:solidFill>
                            <a:schemeClr val="dk1"/>
                          </a:solidFill>
                          <a:effectLst/>
                          <a:latin typeface="+mn-lt"/>
                          <a:ea typeface="+mn-ea"/>
                          <a:cs typeface="+mn-cs"/>
                        </a:rPr>
                        <a:t>How PDU Set based QoS handling works for MA-PDU sessions.</a:t>
                      </a:r>
                    </a:p>
                    <a:p>
                      <a:pPr marL="228600" indent="-228600">
                        <a:buFont typeface="+mj-lt"/>
                        <a:buAutoNum type="arabicPeriod"/>
                      </a:pPr>
                      <a:r>
                        <a:rPr lang="en-US" sz="1100" kern="1200" dirty="0">
                          <a:solidFill>
                            <a:schemeClr val="dk1"/>
                          </a:solidFill>
                          <a:effectLst/>
                          <a:latin typeface="+mn-lt"/>
                          <a:ea typeface="+mn-ea"/>
                          <a:cs typeface="+mn-cs"/>
                        </a:rPr>
                        <a:t>How to minimize the impact of network energy-saving strategies on low-latency traffic.</a:t>
                      </a:r>
                    </a:p>
                  </a:txBody>
                  <a:tcPr/>
                </a:tc>
                <a:tc>
                  <a:txBody>
                    <a:bodyPr/>
                    <a:lstStyle/>
                    <a:p>
                      <a:r>
                        <a:rPr lang="en-US" sz="1100" dirty="0"/>
                        <a:t>Yes</a:t>
                      </a:r>
                    </a:p>
                  </a:txBody>
                  <a:tcPr/>
                </a:tc>
                <a:tc>
                  <a:txBody>
                    <a:bodyPr/>
                    <a:lstStyle/>
                    <a:p>
                      <a:r>
                        <a:rPr lang="en-US" sz="1100" dirty="0"/>
                        <a:t>SA2</a:t>
                      </a:r>
                    </a:p>
                  </a:txBody>
                  <a:tcPr/>
                </a:tc>
                <a:tc>
                  <a:txBody>
                    <a:bodyPr/>
                    <a:lstStyle/>
                    <a:p>
                      <a:r>
                        <a:rPr lang="en-US" sz="1100" dirty="0"/>
                        <a:t>Maybe</a:t>
                      </a:r>
                    </a:p>
                  </a:txBody>
                  <a:tcPr/>
                </a:tc>
                <a:tc>
                  <a:txBody>
                    <a:bodyPr/>
                    <a:lstStyle/>
                    <a:p>
                      <a:r>
                        <a:rPr lang="en-US" sz="1100" dirty="0"/>
                        <a:t>No</a:t>
                      </a:r>
                    </a:p>
                  </a:txBody>
                  <a:tcPr/>
                </a:tc>
                <a:extLst>
                  <a:ext uri="{0D108BD9-81ED-4DB2-BD59-A6C34878D82A}">
                    <a16:rowId xmlns:a16="http://schemas.microsoft.com/office/drawing/2014/main" val="1961773117"/>
                  </a:ext>
                </a:extLst>
              </a:tr>
              <a:tr h="370840">
                <a:tc>
                  <a:txBody>
                    <a:bodyPr/>
                    <a:lstStyle/>
                    <a:p>
                      <a:r>
                        <a:rPr lang="en-US" sz="1100" dirty="0"/>
                        <a:t>2</a:t>
                      </a:r>
                    </a:p>
                  </a:txBody>
                  <a:tcPr/>
                </a:tc>
                <a:tc>
                  <a:txBody>
                    <a:bodyPr/>
                    <a:lstStyle/>
                    <a:p>
                      <a:r>
                        <a:rPr lang="en-US" sz="1100" b="1" dirty="0"/>
                        <a:t>ATSSS</a:t>
                      </a:r>
                    </a:p>
                    <a:p>
                      <a:endParaRPr lang="en-US" sz="1100" b="1" dirty="0"/>
                    </a:p>
                    <a:p>
                      <a:r>
                        <a:rPr lang="en-US" sz="1100" b="0" dirty="0"/>
                        <a:t>(See slide 7 for more details)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The use of TLS to secure QUIC is mandated when the MPQUIC steering functionality is used. However, currently only certificate-based authentication has been defined.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indent="0">
                        <a:buFont typeface="+mj-lt"/>
                        <a:buNone/>
                      </a:pPr>
                      <a:r>
                        <a:rPr lang="en-US" sz="1100" b="1" kern="1200" dirty="0">
                          <a:solidFill>
                            <a:schemeClr val="dk1"/>
                          </a:solidFill>
                          <a:effectLst/>
                          <a:latin typeface="+mn-lt"/>
                          <a:ea typeface="+mn-ea"/>
                          <a:cs typeface="+mn-cs"/>
                        </a:rPr>
                        <a:t>Key Work Tasks includes defining - </a:t>
                      </a:r>
                    </a:p>
                    <a:p>
                      <a:pPr marL="228600" indent="-228600">
                        <a:buFont typeface="+mj-lt"/>
                        <a:buAutoNum type="arabicPeriod"/>
                      </a:pPr>
                      <a:r>
                        <a:rPr lang="en-US" sz="1100" kern="1200" dirty="0">
                          <a:solidFill>
                            <a:schemeClr val="dk1"/>
                          </a:solidFill>
                          <a:effectLst/>
                          <a:latin typeface="+mn-lt"/>
                          <a:ea typeface="+mn-ea"/>
                          <a:cs typeface="+mn-cs"/>
                        </a:rPr>
                        <a:t>Key derivation for the UE and UPF when TLS is used to secure QUIC for the multipath steering functionality.</a:t>
                      </a:r>
                      <a:endParaRPr lang="en-US" sz="1100" dirty="0"/>
                    </a:p>
                  </a:txBody>
                  <a:tcPr/>
                </a:tc>
                <a:tc>
                  <a:txBody>
                    <a:bodyPr/>
                    <a:lstStyle/>
                    <a:p>
                      <a:r>
                        <a:rPr lang="en-US" sz="1100" dirty="0"/>
                        <a:t>No</a:t>
                      </a:r>
                    </a:p>
                  </a:txBody>
                  <a:tcPr/>
                </a:tc>
                <a:tc>
                  <a:txBody>
                    <a:bodyPr/>
                    <a:lstStyle/>
                    <a:p>
                      <a:r>
                        <a:rPr lang="en-US" sz="1100" dirty="0"/>
                        <a:t>SA3</a:t>
                      </a:r>
                    </a:p>
                  </a:txBody>
                  <a:tcPr/>
                </a:tc>
                <a:tc>
                  <a:txBody>
                    <a:bodyPr/>
                    <a:lstStyle/>
                    <a:p>
                      <a:r>
                        <a:rPr lang="en-US" sz="1100" dirty="0"/>
                        <a:t>No</a:t>
                      </a:r>
                    </a:p>
                  </a:txBody>
                  <a:tcPr/>
                </a:tc>
                <a:tc>
                  <a:txBody>
                    <a:bodyPr/>
                    <a:lstStyle/>
                    <a:p>
                      <a:r>
                        <a:rPr lang="en-US" sz="1100" dirty="0"/>
                        <a:t>SA2</a:t>
                      </a:r>
                    </a:p>
                  </a:txBody>
                  <a:tcPr/>
                </a:tc>
                <a:extLst>
                  <a:ext uri="{0D108BD9-81ED-4DB2-BD59-A6C34878D82A}">
                    <a16:rowId xmlns:a16="http://schemas.microsoft.com/office/drawing/2014/main" val="136015713"/>
                  </a:ext>
                </a:extLst>
              </a:tr>
              <a:tr h="370840">
                <a:tc>
                  <a:txBody>
                    <a:bodyPr/>
                    <a:lstStyle/>
                    <a:p>
                      <a:r>
                        <a:rPr lang="en-US" sz="1100" dirty="0"/>
                        <a:t>3</a:t>
                      </a:r>
                    </a:p>
                  </a:txBody>
                  <a:tcPr/>
                </a:tc>
                <a:tc>
                  <a:txBody>
                    <a:bodyPr/>
                    <a:lstStyle/>
                    <a:p>
                      <a:r>
                        <a:rPr lang="en-US" sz="1100" b="1" dirty="0"/>
                        <a:t>UIA</a:t>
                      </a:r>
                    </a:p>
                    <a:p>
                      <a:endParaRPr lang="en-US" sz="1100" b="1" dirty="0"/>
                    </a:p>
                    <a:p>
                      <a:r>
                        <a:rPr lang="en-US" sz="1100" b="0" dirty="0"/>
                        <a:t>(See slide 8 for more details)</a:t>
                      </a:r>
                    </a:p>
                  </a:txBody>
                  <a:tcPr/>
                </a:tc>
                <a:tc>
                  <a:txBody>
                    <a:bodyPr/>
                    <a:lstStyle/>
                    <a:p>
                      <a:pPr marL="0" indent="0">
                        <a:buFont typeface="+mj-lt"/>
                        <a:buNone/>
                      </a:pPr>
                      <a:r>
                        <a:rPr lang="en-US" sz="1100" dirty="0"/>
                        <a:t>Rel-19 specified using a Device Identifier to identify non-3GPP devices connecting behind a UE/5G-RG. However, support for FN-RG, identification of a UE acting as a non-3GPP device behind the gateway UE/RG, and the identification of AUN3 devices connecting behind an FN-RG has not been addressed.</a:t>
                      </a:r>
                    </a:p>
                    <a:p>
                      <a:pPr marL="0" indent="0">
                        <a:buFont typeface="+mj-lt"/>
                        <a:buNone/>
                      </a:pPr>
                      <a:endParaRPr lang="en-US" sz="1100" dirty="0"/>
                    </a:p>
                    <a:p>
                      <a:pPr marL="0" indent="0">
                        <a:buFont typeface="+mj-lt"/>
                        <a:buNone/>
                      </a:pPr>
                      <a:r>
                        <a:rPr lang="en-US" sz="1100" b="1" kern="1200" dirty="0">
                          <a:solidFill>
                            <a:schemeClr val="dk1"/>
                          </a:solidFill>
                          <a:effectLst/>
                          <a:latin typeface="+mn-lt"/>
                          <a:ea typeface="+mn-ea"/>
                          <a:cs typeface="+mn-cs"/>
                        </a:rPr>
                        <a:t>Key Work Tasks includes defining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100" kern="1200" dirty="0">
                          <a:solidFill>
                            <a:schemeClr val="dk1"/>
                          </a:solidFill>
                          <a:effectLst/>
                          <a:latin typeface="+mn-lt"/>
                          <a:ea typeface="+mn-ea"/>
                          <a:cs typeface="+mn-cs"/>
                        </a:rPr>
                        <a:t>The identification of UE acting as a non-3GPP device behind a gateway UE/RG.</a:t>
                      </a:r>
                    </a:p>
                    <a:p>
                      <a:pPr marL="228600" indent="-228600">
                        <a:buFont typeface="+mj-lt"/>
                        <a:buAutoNum type="arabicPeriod"/>
                      </a:pPr>
                      <a:r>
                        <a:rPr lang="en-US" sz="1100" kern="1200" dirty="0">
                          <a:solidFill>
                            <a:schemeClr val="dk1"/>
                          </a:solidFill>
                          <a:effectLst/>
                          <a:latin typeface="+mn-lt"/>
                          <a:ea typeface="+mn-ea"/>
                          <a:cs typeface="+mn-cs"/>
                        </a:rPr>
                        <a:t>The Device Identifier feature for non-3GPP devices connecting behind an FN-RG.</a:t>
                      </a:r>
                    </a:p>
                    <a:p>
                      <a:pPr marL="228600" indent="-228600">
                        <a:buFont typeface="+mj-lt"/>
                        <a:buAutoNum type="arabicPeriod"/>
                      </a:pPr>
                      <a:r>
                        <a:rPr lang="en-US" sz="1100" kern="1200" dirty="0">
                          <a:solidFill>
                            <a:schemeClr val="dk1"/>
                          </a:solidFill>
                          <a:effectLst/>
                          <a:latin typeface="+mn-lt"/>
                          <a:ea typeface="+mn-ea"/>
                          <a:cs typeface="+mn-cs"/>
                        </a:rPr>
                        <a:t>The identification of AUN3 devices connecting behind an FN-RG.</a:t>
                      </a:r>
                    </a:p>
                  </a:txBody>
                  <a:tcPr/>
                </a:tc>
                <a:tc>
                  <a:txBody>
                    <a:bodyPr/>
                    <a:lstStyle/>
                    <a:p>
                      <a:r>
                        <a:rPr lang="en-US" sz="1100" dirty="0"/>
                        <a:t>Yes</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SA3</a:t>
                      </a:r>
                    </a:p>
                  </a:txBody>
                  <a:tcPr/>
                </a:tc>
                <a:extLst>
                  <a:ext uri="{0D108BD9-81ED-4DB2-BD59-A6C34878D82A}">
                    <a16:rowId xmlns:a16="http://schemas.microsoft.com/office/drawing/2014/main" val="2062044415"/>
                  </a:ext>
                </a:extLst>
              </a:tr>
            </a:tbl>
          </a:graphicData>
        </a:graphic>
      </p:graphicFrame>
      <p:sp>
        <p:nvSpPr>
          <p:cNvPr id="3" name="TextBox 2">
            <a:extLst>
              <a:ext uri="{FF2B5EF4-FFF2-40B4-BE49-F238E27FC236}">
                <a16:creationId xmlns:a16="http://schemas.microsoft.com/office/drawing/2014/main" id="{02B3CB97-2F6F-DC11-1821-16A027F45C1B}"/>
              </a:ext>
            </a:extLst>
          </p:cNvPr>
          <p:cNvSpPr txBox="1"/>
          <p:nvPr/>
        </p:nvSpPr>
        <p:spPr>
          <a:xfrm>
            <a:off x="10192624" y="100667"/>
            <a:ext cx="1338828" cy="369332"/>
          </a:xfrm>
          <a:prstGeom prst="rect">
            <a:avLst/>
          </a:prstGeom>
          <a:solidFill>
            <a:schemeClr val="bg1"/>
          </a:solidFill>
        </p:spPr>
        <p:txBody>
          <a:bodyPr wrap="none" rtlCol="0">
            <a:spAutoFit/>
          </a:bodyPr>
          <a:lstStyle/>
          <a:p>
            <a:r>
              <a:rPr lang="en-US" dirty="0">
                <a:solidFill>
                  <a:srgbClr val="0000FF"/>
                </a:solidFill>
              </a:rPr>
              <a:t>SP-241675</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2FF0F-A828-B47F-C885-C1130B3539D4}"/>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0A6EDDB0-1748-79EA-5015-FEB279A62E5F}"/>
              </a:ext>
            </a:extLst>
          </p:cNvPr>
          <p:cNvSpPr>
            <a:spLocks noGrp="1"/>
          </p:cNvSpPr>
          <p:nvPr>
            <p:ph type="title"/>
          </p:nvPr>
        </p:nvSpPr>
        <p:spPr/>
        <p:txBody>
          <a:bodyPr/>
          <a:lstStyle/>
          <a:p>
            <a:r>
              <a:rPr lang="en-GB" altLang="en-US" dirty="0"/>
              <a:t>Overall View on Rel-20 5G-A Content</a:t>
            </a:r>
          </a:p>
        </p:txBody>
      </p:sp>
      <p:graphicFrame>
        <p:nvGraphicFramePr>
          <p:cNvPr id="2" name="Table 2">
            <a:extLst>
              <a:ext uri="{FF2B5EF4-FFF2-40B4-BE49-F238E27FC236}">
                <a16:creationId xmlns:a16="http://schemas.microsoft.com/office/drawing/2014/main" id="{BD95854C-C2CA-1F25-1A6F-E443C8451656}"/>
              </a:ext>
            </a:extLst>
          </p:cNvPr>
          <p:cNvGraphicFramePr>
            <a:graphicFrameLocks noGrp="1"/>
          </p:cNvGraphicFramePr>
          <p:nvPr>
            <p:ph idx="1"/>
            <p:extLst>
              <p:ext uri="{D42A27DB-BD31-4B8C-83A1-F6EECF244321}">
                <p14:modId xmlns:p14="http://schemas.microsoft.com/office/powerpoint/2010/main" val="1215108305"/>
              </p:ext>
            </p:extLst>
          </p:nvPr>
        </p:nvGraphicFramePr>
        <p:xfrm>
          <a:off x="65318" y="1767878"/>
          <a:ext cx="12070284" cy="152400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dirty="0"/>
                        <a:t>4</a:t>
                      </a:r>
                    </a:p>
                  </a:txBody>
                  <a:tcPr/>
                </a:tc>
                <a:tc>
                  <a:txBody>
                    <a:bodyPr/>
                    <a:lstStyle/>
                    <a:p>
                      <a:r>
                        <a:rPr lang="en-US" sz="1100" b="1" dirty="0"/>
                        <a:t>5G-Roaming</a:t>
                      </a:r>
                    </a:p>
                    <a:p>
                      <a:endParaRPr lang="en-US" sz="1100" dirty="0"/>
                    </a:p>
                    <a:p>
                      <a:r>
                        <a:rPr lang="en-US" sz="1100" dirty="0"/>
                        <a:t>(See slide 9 for more details)</a:t>
                      </a:r>
                    </a:p>
                  </a:txBody>
                  <a:tcPr/>
                </a:tc>
                <a:tc>
                  <a:txBody>
                    <a:bodyPr/>
                    <a:lstStyle/>
                    <a:p>
                      <a:pPr marL="0" indent="0">
                        <a:buFont typeface="+mj-lt"/>
                        <a:buNone/>
                      </a:pPr>
                      <a:r>
                        <a:rPr lang="en-US" sz="1100" kern="1200" dirty="0">
                          <a:solidFill>
                            <a:schemeClr val="dk1"/>
                          </a:solidFill>
                          <a:effectLst/>
                          <a:latin typeface="+mn-lt"/>
                          <a:ea typeface="+mn-ea"/>
                          <a:cs typeface="+mn-cs"/>
                        </a:rPr>
                        <a:t>There is inconsistency in the mechanism for roaming security specified by 3GPP (end-to-end) vs GSMA (hop-by-hop).</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includes defining - </a:t>
                      </a:r>
                    </a:p>
                    <a:p>
                      <a:pPr marL="228600" indent="-228600">
                        <a:buFont typeface="+mj-lt"/>
                        <a:buAutoNum type="arabicPeriod"/>
                      </a:pPr>
                      <a:r>
                        <a:rPr lang="en-US" sz="1100" kern="1200" dirty="0">
                          <a:solidFill>
                            <a:schemeClr val="dk1"/>
                          </a:solidFill>
                          <a:effectLst/>
                          <a:latin typeface="+mn-lt"/>
                          <a:ea typeface="+mn-ea"/>
                          <a:cs typeface="+mn-cs"/>
                        </a:rPr>
                        <a:t>Resolving the inconsistency on roaming security mechanism specified by 3GPP vs GSMA.</a:t>
                      </a:r>
                    </a:p>
                  </a:txBody>
                  <a:tcPr/>
                </a:tc>
                <a:tc>
                  <a:txBody>
                    <a:bodyPr/>
                    <a:lstStyle/>
                    <a:p>
                      <a:r>
                        <a:rPr lang="en-US" sz="1100" dirty="0"/>
                        <a:t>No</a:t>
                      </a:r>
                    </a:p>
                  </a:txBody>
                  <a:tcPr/>
                </a:tc>
                <a:tc>
                  <a:txBody>
                    <a:bodyPr/>
                    <a:lstStyle/>
                    <a:p>
                      <a:r>
                        <a:rPr lang="en-US" sz="1100" dirty="0"/>
                        <a:t>SA3</a:t>
                      </a:r>
                    </a:p>
                  </a:txBody>
                  <a:tcPr/>
                </a:tc>
                <a:tc>
                  <a:txBody>
                    <a:bodyPr/>
                    <a:lstStyle/>
                    <a:p>
                      <a:r>
                        <a:rPr lang="en-US" sz="1100" dirty="0"/>
                        <a:t>No</a:t>
                      </a:r>
                    </a:p>
                  </a:txBody>
                  <a:tcPr/>
                </a:tc>
                <a:tc>
                  <a:txBody>
                    <a:bodyPr/>
                    <a:lstStyle/>
                    <a:p>
                      <a:r>
                        <a:rPr lang="en-US" sz="1100" dirty="0"/>
                        <a:t>CT4</a:t>
                      </a:r>
                    </a:p>
                  </a:txBody>
                  <a:tcPr/>
                </a:tc>
                <a:extLst>
                  <a:ext uri="{0D108BD9-81ED-4DB2-BD59-A6C34878D82A}">
                    <a16:rowId xmlns:a16="http://schemas.microsoft.com/office/drawing/2014/main" val="1961773117"/>
                  </a:ext>
                </a:extLst>
              </a:tr>
            </a:tbl>
          </a:graphicData>
        </a:graphic>
      </p:graphicFrame>
      <p:sp>
        <p:nvSpPr>
          <p:cNvPr id="3" name="TextBox 2">
            <a:extLst>
              <a:ext uri="{FF2B5EF4-FFF2-40B4-BE49-F238E27FC236}">
                <a16:creationId xmlns:a16="http://schemas.microsoft.com/office/drawing/2014/main" id="{F5AB0D94-8EBB-A0FB-EAF2-968C4ADE0128}"/>
              </a:ext>
            </a:extLst>
          </p:cNvPr>
          <p:cNvSpPr txBox="1"/>
          <p:nvPr/>
        </p:nvSpPr>
        <p:spPr>
          <a:xfrm>
            <a:off x="10192624" y="100667"/>
            <a:ext cx="1338828" cy="369332"/>
          </a:xfrm>
          <a:prstGeom prst="rect">
            <a:avLst/>
          </a:prstGeom>
          <a:solidFill>
            <a:schemeClr val="bg1"/>
          </a:solidFill>
        </p:spPr>
        <p:txBody>
          <a:bodyPr wrap="none" rtlCol="0">
            <a:spAutoFit/>
          </a:bodyPr>
          <a:lstStyle/>
          <a:p>
            <a:r>
              <a:rPr lang="en-US" dirty="0">
                <a:solidFill>
                  <a:srgbClr val="0000FF"/>
                </a:solidFill>
              </a:rPr>
              <a:t>SP-241675</a:t>
            </a:r>
          </a:p>
        </p:txBody>
      </p:sp>
    </p:spTree>
    <p:extLst>
      <p:ext uri="{BB962C8B-B14F-4D97-AF65-F5344CB8AC3E}">
        <p14:creationId xmlns:p14="http://schemas.microsoft.com/office/powerpoint/2010/main" val="362373339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XRM [Lead: SA2]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2728562"/>
          </a:xfrm>
        </p:spPr>
        <p:txBody>
          <a:bodyPr/>
          <a:lstStyle/>
          <a:p>
            <a:r>
              <a:rPr lang="en-US" altLang="en-US" sz="2400" dirty="0"/>
              <a:t>How to steer, switch, and split traffic of a MA-PDU session considering XRM-related QoS flow enhancements such as L4S and PDU Set based QoS handling</a:t>
            </a:r>
          </a:p>
          <a:p>
            <a:pPr lvl="1"/>
            <a:r>
              <a:rPr lang="en-US" altLang="en-US" sz="2000" dirty="0"/>
              <a:t>Need to specify scenarios when only one access (3GPP or non-3GPP) supports L4S/PDU Set</a:t>
            </a:r>
          </a:p>
          <a:p>
            <a:pPr lvl="1"/>
            <a:endParaRPr lang="en-US" altLang="en-US" sz="2000" dirty="0"/>
          </a:p>
          <a:p>
            <a:pPr lvl="1"/>
            <a:endParaRPr lang="en-US" altLang="en-US" sz="2000" dirty="0"/>
          </a:p>
          <a:p>
            <a:pPr lvl="1"/>
            <a:endParaRPr lang="en-US" altLang="en-US" sz="2000" dirty="0"/>
          </a:p>
          <a:p>
            <a:pPr lvl="1"/>
            <a:endParaRPr lang="en-US" altLang="en-US" sz="2000" dirty="0"/>
          </a:p>
          <a:p>
            <a:pPr lvl="1"/>
            <a:endParaRPr lang="en-US" altLang="en-US" sz="2000" dirty="0"/>
          </a:p>
          <a:p>
            <a:r>
              <a:rPr lang="en-US" altLang="en-US" sz="2400" dirty="0"/>
              <a:t>How to minimize the impact of network energy-saving strategies on low-latency traffic.</a:t>
            </a:r>
          </a:p>
          <a:p>
            <a:pPr lvl="1"/>
            <a:r>
              <a:rPr lang="en-US" altLang="en-US" sz="2000" dirty="0"/>
              <a:t>Rel-19 </a:t>
            </a:r>
            <a:r>
              <a:rPr lang="en-US" altLang="en-US" sz="2000" dirty="0" err="1"/>
              <a:t>Energy_Sys</a:t>
            </a:r>
            <a:r>
              <a:rPr lang="en-US" altLang="en-US" sz="2000" dirty="0"/>
              <a:t> specified enhancements on existing operations and procedures for energy saving and energy efficiency such as adjusting the UP path of PDU session.</a:t>
            </a:r>
          </a:p>
          <a:p>
            <a:endParaRPr lang="en-US" altLang="en-US" sz="2400" dirty="0"/>
          </a:p>
        </p:txBody>
      </p:sp>
      <p:pic>
        <p:nvPicPr>
          <p:cNvPr id="1026" name="Picture 2">
            <a:extLst>
              <a:ext uri="{FF2B5EF4-FFF2-40B4-BE49-F238E27FC236}">
                <a16:creationId xmlns:a16="http://schemas.microsoft.com/office/drawing/2014/main" id="{8CBEF4AD-6D6F-F230-067F-56BD985642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5145" y="2921116"/>
            <a:ext cx="5221710" cy="163307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86DF62D-FCB9-3916-EB0A-7E68261AE5A6}"/>
              </a:ext>
            </a:extLst>
          </p:cNvPr>
          <p:cNvSpPr txBox="1"/>
          <p:nvPr/>
        </p:nvSpPr>
        <p:spPr>
          <a:xfrm>
            <a:off x="10192624" y="100667"/>
            <a:ext cx="1338828" cy="369332"/>
          </a:xfrm>
          <a:prstGeom prst="rect">
            <a:avLst/>
          </a:prstGeom>
          <a:solidFill>
            <a:schemeClr val="bg1"/>
          </a:solidFill>
        </p:spPr>
        <p:txBody>
          <a:bodyPr wrap="none" rtlCol="0">
            <a:spAutoFit/>
          </a:bodyPr>
          <a:lstStyle/>
          <a:p>
            <a:r>
              <a:rPr lang="en-US" dirty="0">
                <a:solidFill>
                  <a:srgbClr val="0000FF"/>
                </a:solidFill>
              </a:rPr>
              <a:t>SP-241675</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28579-5743-1A42-0001-CB48812251FB}"/>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BDC70948-EEAB-BBB4-8DEF-BFBF25166973}"/>
              </a:ext>
            </a:extLst>
          </p:cNvPr>
          <p:cNvSpPr>
            <a:spLocks noGrp="1"/>
          </p:cNvSpPr>
          <p:nvPr>
            <p:ph type="title"/>
          </p:nvPr>
        </p:nvSpPr>
        <p:spPr/>
        <p:txBody>
          <a:bodyPr/>
          <a:lstStyle/>
          <a:p>
            <a:r>
              <a:rPr lang="en-GB" altLang="en-US" dirty="0"/>
              <a:t>ATSSS [Lead: SA3]</a:t>
            </a:r>
          </a:p>
        </p:txBody>
      </p:sp>
      <p:sp>
        <p:nvSpPr>
          <p:cNvPr id="7171" name="Content Placeholder 2">
            <a:extLst>
              <a:ext uri="{FF2B5EF4-FFF2-40B4-BE49-F238E27FC236}">
                <a16:creationId xmlns:a16="http://schemas.microsoft.com/office/drawing/2014/main" id="{7626142E-CE6F-1D46-71DE-95181912CE1B}"/>
              </a:ext>
            </a:extLst>
          </p:cNvPr>
          <p:cNvSpPr>
            <a:spLocks noGrp="1"/>
          </p:cNvSpPr>
          <p:nvPr>
            <p:ph idx="1"/>
          </p:nvPr>
        </p:nvSpPr>
        <p:spPr/>
        <p:txBody>
          <a:bodyPr/>
          <a:lstStyle/>
          <a:p>
            <a:r>
              <a:rPr lang="en-US" altLang="en-US" sz="2400" dirty="0"/>
              <a:t>For the MP-QUIC steering functionality, TLS is used to secure QUIC. Currently, only certificates-based one-way authentication between the UE and UPF has been defined.</a:t>
            </a:r>
          </a:p>
          <a:p>
            <a:endParaRPr lang="en-US" altLang="en-US" sz="2400" dirty="0"/>
          </a:p>
          <a:p>
            <a:r>
              <a:rPr lang="en-US" altLang="en-US" sz="2400" dirty="0"/>
              <a:t>Further enhancements are needed to allow for mutual authentication between UE and the UPF anchor using shared keys derived from AKA. Such enhancements also removes operational overhead of provisioning certificates in the UPF and trust anchors in the UE.</a:t>
            </a:r>
          </a:p>
          <a:p>
            <a:endParaRPr lang="en-US" altLang="en-US" sz="2400" dirty="0"/>
          </a:p>
          <a:p>
            <a:r>
              <a:rPr lang="en-US" altLang="en-US" sz="2000" dirty="0"/>
              <a:t>Leading group: SA3; possible SA2 impact for policy management (e.g., N4 information)</a:t>
            </a:r>
          </a:p>
        </p:txBody>
      </p:sp>
      <p:sp>
        <p:nvSpPr>
          <p:cNvPr id="2" name="TextBox 1">
            <a:extLst>
              <a:ext uri="{FF2B5EF4-FFF2-40B4-BE49-F238E27FC236}">
                <a16:creationId xmlns:a16="http://schemas.microsoft.com/office/drawing/2014/main" id="{86DE5D84-FE13-1D51-89BB-020E9E57A4A9}"/>
              </a:ext>
            </a:extLst>
          </p:cNvPr>
          <p:cNvSpPr txBox="1"/>
          <p:nvPr/>
        </p:nvSpPr>
        <p:spPr>
          <a:xfrm>
            <a:off x="10192624" y="100667"/>
            <a:ext cx="1338828" cy="369332"/>
          </a:xfrm>
          <a:prstGeom prst="rect">
            <a:avLst/>
          </a:prstGeom>
          <a:solidFill>
            <a:schemeClr val="bg1"/>
          </a:solidFill>
        </p:spPr>
        <p:txBody>
          <a:bodyPr wrap="none" rtlCol="0">
            <a:spAutoFit/>
          </a:bodyPr>
          <a:lstStyle/>
          <a:p>
            <a:r>
              <a:rPr lang="en-US" dirty="0">
                <a:solidFill>
                  <a:srgbClr val="0000FF"/>
                </a:solidFill>
              </a:rPr>
              <a:t>SP-241675</a:t>
            </a:r>
          </a:p>
        </p:txBody>
      </p:sp>
    </p:spTree>
    <p:extLst>
      <p:ext uri="{BB962C8B-B14F-4D97-AF65-F5344CB8AC3E}">
        <p14:creationId xmlns:p14="http://schemas.microsoft.com/office/powerpoint/2010/main" val="360415467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CB551-9DE4-4440-3FCA-89AC85D4DB21}"/>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0AEFCF54-B460-D72B-174B-2BCEA654B313}"/>
              </a:ext>
            </a:extLst>
          </p:cNvPr>
          <p:cNvSpPr>
            <a:spLocks noGrp="1"/>
          </p:cNvSpPr>
          <p:nvPr>
            <p:ph type="title"/>
          </p:nvPr>
        </p:nvSpPr>
        <p:spPr/>
        <p:txBody>
          <a:bodyPr/>
          <a:lstStyle/>
          <a:p>
            <a:r>
              <a:rPr lang="en-GB" altLang="en-US" dirty="0"/>
              <a:t>UIA [Lead: SA2]</a:t>
            </a:r>
          </a:p>
        </p:txBody>
      </p:sp>
      <p:sp>
        <p:nvSpPr>
          <p:cNvPr id="7171" name="Content Placeholder 2">
            <a:extLst>
              <a:ext uri="{FF2B5EF4-FFF2-40B4-BE49-F238E27FC236}">
                <a16:creationId xmlns:a16="http://schemas.microsoft.com/office/drawing/2014/main" id="{69BD8293-0C04-C30A-DACC-58A8608E9998}"/>
              </a:ext>
            </a:extLst>
          </p:cNvPr>
          <p:cNvSpPr>
            <a:spLocks noGrp="1"/>
          </p:cNvSpPr>
          <p:nvPr>
            <p:ph idx="1"/>
          </p:nvPr>
        </p:nvSpPr>
        <p:spPr>
          <a:xfrm>
            <a:off x="838200" y="1825625"/>
            <a:ext cx="10515600" cy="4515798"/>
          </a:xfrm>
        </p:spPr>
        <p:txBody>
          <a:bodyPr/>
          <a:lstStyle/>
          <a:p>
            <a:r>
              <a:rPr lang="en-US" altLang="en-US" sz="2400" dirty="0"/>
              <a:t>Rel-19 specified the feature of using a Device Identifier to identify a non-3GPP device connecting behind a UE/5G-RG and providing QoS differentiation to its traffic</a:t>
            </a:r>
          </a:p>
          <a:p>
            <a:r>
              <a:rPr lang="en-US" altLang="en-US" sz="2400" dirty="0"/>
              <a:t>Further enhancements needed -</a:t>
            </a:r>
          </a:p>
          <a:p>
            <a:pPr lvl="1"/>
            <a:r>
              <a:rPr lang="en-US" altLang="en-US" sz="2000" dirty="0"/>
              <a:t>Identifying a UE acting as a non-3GPP device behind a gateway UE/RG using its own 3GPP identity.</a:t>
            </a:r>
          </a:p>
          <a:p>
            <a:pPr lvl="1"/>
            <a:r>
              <a:rPr lang="en-US" altLang="en-US" sz="2000" dirty="0"/>
              <a:t>Identifying non-3GPP devices connecting behind a FN-RG. In Rel-19, for non-3GPP wireline access, only 5G-RG was included due to TU limitations.</a:t>
            </a:r>
          </a:p>
          <a:p>
            <a:pPr lvl="1"/>
            <a:r>
              <a:rPr lang="en-US" altLang="en-US" sz="2000" dirty="0"/>
              <a:t>Identifying an AUN3 (Authenticable Non-3GPP) device connecting behind a FN-RG and providing differentiated QoS.</a:t>
            </a:r>
          </a:p>
          <a:p>
            <a:pPr lvl="2"/>
            <a:r>
              <a:rPr lang="en-US" altLang="en-US" sz="1800" dirty="0"/>
              <a:t>Currently, AUN3 devices are supported only behind 5G-RG.</a:t>
            </a:r>
          </a:p>
          <a:p>
            <a:r>
              <a:rPr lang="en-US" altLang="en-US" sz="2000" dirty="0"/>
              <a:t>Leading group: SA2; possible SA3 impact for authentication/authorization</a:t>
            </a:r>
          </a:p>
          <a:p>
            <a:pPr marL="0" indent="0">
              <a:buNone/>
            </a:pPr>
            <a:endParaRPr lang="en-US" altLang="en-US" dirty="0">
              <a:highlight>
                <a:srgbClr val="FFFF00"/>
              </a:highlight>
            </a:endParaRPr>
          </a:p>
        </p:txBody>
      </p:sp>
      <p:sp>
        <p:nvSpPr>
          <p:cNvPr id="2" name="TextBox 1">
            <a:extLst>
              <a:ext uri="{FF2B5EF4-FFF2-40B4-BE49-F238E27FC236}">
                <a16:creationId xmlns:a16="http://schemas.microsoft.com/office/drawing/2014/main" id="{8D2E90FE-3E11-940F-67B0-1681A7BA5F03}"/>
              </a:ext>
            </a:extLst>
          </p:cNvPr>
          <p:cNvSpPr txBox="1"/>
          <p:nvPr/>
        </p:nvSpPr>
        <p:spPr>
          <a:xfrm>
            <a:off x="10192624" y="100667"/>
            <a:ext cx="1338828" cy="369332"/>
          </a:xfrm>
          <a:prstGeom prst="rect">
            <a:avLst/>
          </a:prstGeom>
          <a:solidFill>
            <a:schemeClr val="bg1"/>
          </a:solidFill>
        </p:spPr>
        <p:txBody>
          <a:bodyPr wrap="none" rtlCol="0">
            <a:spAutoFit/>
          </a:bodyPr>
          <a:lstStyle/>
          <a:p>
            <a:r>
              <a:rPr lang="en-US" dirty="0">
                <a:solidFill>
                  <a:srgbClr val="0000FF"/>
                </a:solidFill>
              </a:rPr>
              <a:t>SP-241675</a:t>
            </a:r>
          </a:p>
        </p:txBody>
      </p:sp>
    </p:spTree>
    <p:extLst>
      <p:ext uri="{BB962C8B-B14F-4D97-AF65-F5344CB8AC3E}">
        <p14:creationId xmlns:p14="http://schemas.microsoft.com/office/powerpoint/2010/main" val="355123652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C8D10-06D7-FB27-D98C-8BFB362AE431}"/>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1285AB9E-1F92-8FC3-28E7-26F1E7B33BAF}"/>
              </a:ext>
            </a:extLst>
          </p:cNvPr>
          <p:cNvSpPr>
            <a:spLocks noGrp="1"/>
          </p:cNvSpPr>
          <p:nvPr>
            <p:ph type="title"/>
          </p:nvPr>
        </p:nvSpPr>
        <p:spPr/>
        <p:txBody>
          <a:bodyPr/>
          <a:lstStyle/>
          <a:p>
            <a:r>
              <a:rPr lang="en-GB" altLang="en-US" dirty="0"/>
              <a:t>5G-Roaming [Lead: SA3]</a:t>
            </a:r>
          </a:p>
        </p:txBody>
      </p:sp>
      <p:sp>
        <p:nvSpPr>
          <p:cNvPr id="7171" name="Content Placeholder 2">
            <a:extLst>
              <a:ext uri="{FF2B5EF4-FFF2-40B4-BE49-F238E27FC236}">
                <a16:creationId xmlns:a16="http://schemas.microsoft.com/office/drawing/2014/main" id="{6B139017-2A7B-F298-AC47-A97D1975569C}"/>
              </a:ext>
            </a:extLst>
          </p:cNvPr>
          <p:cNvSpPr>
            <a:spLocks noGrp="1"/>
          </p:cNvSpPr>
          <p:nvPr>
            <p:ph idx="1"/>
          </p:nvPr>
        </p:nvSpPr>
        <p:spPr/>
        <p:txBody>
          <a:bodyPr/>
          <a:lstStyle/>
          <a:p>
            <a:r>
              <a:rPr lang="en-US" altLang="en-US" sz="2400" dirty="0"/>
              <a:t>There is non-compliance between the application-layer security solution developed by 3GPP in PRINS, and the GSMA security solution developed under GSMA 5GMRR.</a:t>
            </a:r>
          </a:p>
          <a:p>
            <a:pPr lvl="1"/>
            <a:r>
              <a:rPr lang="en-US" altLang="en-US" sz="2000" dirty="0"/>
              <a:t>SA3 specified an application layer security solution, namely PRINS, for 5G roaming over roaming intermediaries in Release 15, based on the requirements from GSMA on the end-to-end signaling security between HPLMN and VPLMN.</a:t>
            </a:r>
          </a:p>
          <a:p>
            <a:pPr lvl="1"/>
            <a:r>
              <a:rPr lang="en-US" altLang="en-US" sz="2000" dirty="0"/>
              <a:t>While GSMA 5GMRR maintains that such end-to-end signaling security is its ultimate objective, it has developed another type of solution for 5G roaming, so called "hop-by-hop TLS”.</a:t>
            </a:r>
          </a:p>
          <a:p>
            <a:pPr lvl="1"/>
            <a:r>
              <a:rPr lang="en-US" altLang="en-US" sz="2000" dirty="0"/>
              <a:t>Such hop-by-hop solution does not comply with TS 33.501, which mandates application layer end-to-end security using PRINS for roaming over roaming intermediaries.</a:t>
            </a:r>
          </a:p>
          <a:p>
            <a:r>
              <a:rPr lang="en-US" altLang="en-US" sz="2400" dirty="0"/>
              <a:t>Rel-20 should address this non-compliance.</a:t>
            </a:r>
          </a:p>
        </p:txBody>
      </p:sp>
      <p:sp>
        <p:nvSpPr>
          <p:cNvPr id="2" name="TextBox 1">
            <a:extLst>
              <a:ext uri="{FF2B5EF4-FFF2-40B4-BE49-F238E27FC236}">
                <a16:creationId xmlns:a16="http://schemas.microsoft.com/office/drawing/2014/main" id="{0BB213E4-BAA4-24A6-8712-DF9A91944AA5}"/>
              </a:ext>
            </a:extLst>
          </p:cNvPr>
          <p:cNvSpPr txBox="1"/>
          <p:nvPr/>
        </p:nvSpPr>
        <p:spPr>
          <a:xfrm>
            <a:off x="10192624" y="100667"/>
            <a:ext cx="1338828" cy="369332"/>
          </a:xfrm>
          <a:prstGeom prst="rect">
            <a:avLst/>
          </a:prstGeom>
          <a:solidFill>
            <a:schemeClr val="bg1"/>
          </a:solidFill>
        </p:spPr>
        <p:txBody>
          <a:bodyPr wrap="none" rtlCol="0">
            <a:spAutoFit/>
          </a:bodyPr>
          <a:lstStyle/>
          <a:p>
            <a:r>
              <a:rPr lang="en-US" dirty="0">
                <a:solidFill>
                  <a:srgbClr val="0000FF"/>
                </a:solidFill>
              </a:rPr>
              <a:t>SP-241675</a:t>
            </a:r>
          </a:p>
        </p:txBody>
      </p:sp>
    </p:spTree>
    <p:extLst>
      <p:ext uri="{BB962C8B-B14F-4D97-AF65-F5344CB8AC3E}">
        <p14:creationId xmlns:p14="http://schemas.microsoft.com/office/powerpoint/2010/main" val="47032188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94BB344D1D4B4D9EE07F9C54A51A22" ma:contentTypeVersion="15" ma:contentTypeDescription="Create a new document." ma:contentTypeScope="" ma:versionID="6c6166f46c13445d007a33163757ad4c">
  <xsd:schema xmlns:xsd="http://www.w3.org/2001/XMLSchema" xmlns:xs="http://www.w3.org/2001/XMLSchema" xmlns:p="http://schemas.microsoft.com/office/2006/metadata/properties" xmlns:ns3="3eeb0359-142b-4aad-8388-1bb01c0ab08e" targetNamespace="http://schemas.microsoft.com/office/2006/metadata/properties" ma:root="true" ma:fieldsID="4373e47ef3ee23090fa3181db7008832" ns3:_="">
    <xsd:import namespace="3eeb0359-142b-4aad-8388-1bb01c0ab08e"/>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element ref="ns3:MediaLengthInSeconds"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eb0359-142b-4aad-8388-1bb01c0ab0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_activity" ma:index="19" nillable="true" ma:displayName="_activity" ma:hidden="true" ma:internalName="_activity">
      <xsd:simpleType>
        <xsd:restriction base="dms:Note"/>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ystemTags" ma:index="21" nillable="true" ma:displayName="MediaServiceSystemTags" ma:hidden="true" ma:internalName="MediaServiceSystemTags" ma:readOnly="true">
      <xsd:simpleType>
        <xsd:restriction base="dms:Note"/>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3eeb0359-142b-4aad-8388-1bb01c0ab08e" xsi:nil="true"/>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6038A34C-1C03-4B6F-89BF-D41C686D92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eeb0359-142b-4aad-8388-1bb01c0ab0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openxmlformats.org/package/2006/metadata/core-properties"/>
    <ds:schemaRef ds:uri="http://schemas.microsoft.com/office/2006/documentManagement/types"/>
    <ds:schemaRef ds:uri="http://purl.org/dc/elements/1.1/"/>
    <ds:schemaRef ds:uri="http://www.w3.org/XML/1998/namespace"/>
    <ds:schemaRef ds:uri="http://schemas.microsoft.com/office/2006/metadata/properties"/>
    <ds:schemaRef ds:uri="3eeb0359-142b-4aad-8388-1bb01c0ab08e"/>
    <ds:schemaRef ds:uri="http://purl.org/dc/terms/"/>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6935</TotalTime>
  <Words>979</Words>
  <Application>Microsoft Office PowerPoint</Application>
  <PresentationFormat>Widescreen</PresentationFormat>
  <Paragraphs>128</Paragraphs>
  <Slides>10</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Arial </vt:lpstr>
      <vt:lpstr>Calibri</vt:lpstr>
      <vt:lpstr>Calibri Light</vt:lpstr>
      <vt:lpstr>Times New Roman</vt:lpstr>
      <vt:lpstr>Office Theme</vt:lpstr>
      <vt:lpstr>Rel-20 5G-A Views</vt:lpstr>
      <vt:lpstr>Outline</vt:lpstr>
      <vt:lpstr>Rel-20 5G-A:6G Split</vt:lpstr>
      <vt:lpstr>Overall View on Rel-20 5G-A Content</vt:lpstr>
      <vt:lpstr>Overall View on Rel-20 5G-A Content</vt:lpstr>
      <vt:lpstr>XRM [Lead: SA2]</vt:lpstr>
      <vt:lpstr>ATSSS [Lead: SA3]</vt:lpstr>
      <vt:lpstr>UIA [Lead: SA2]</vt:lpstr>
      <vt:lpstr>5G-Roaming [Lead: SA3]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Sundar Sriram</cp:lastModifiedBy>
  <cp:revision>614</cp:revision>
  <dcterms:created xsi:type="dcterms:W3CDTF">2010-02-05T13:52:04Z</dcterms:created>
  <dcterms:modified xsi:type="dcterms:W3CDTF">2024-11-29T18:59:22Z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0x0101000894BB344D1D4B4D9EE07F9C54A51A22</vt:lpwstr>
  </property>
</Properties>
</file>